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1"/>
  </p:notesMasterIdLst>
  <p:sldIdLst>
    <p:sldId id="256" r:id="rId3"/>
    <p:sldId id="262" r:id="rId4"/>
    <p:sldId id="258" r:id="rId5"/>
    <p:sldId id="259" r:id="rId6"/>
    <p:sldId id="260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1" autoAdjust="0"/>
    <p:restoredTop sz="56962" autoAdjust="0"/>
  </p:normalViewPr>
  <p:slideViewPr>
    <p:cSldViewPr snapToGrid="0">
      <p:cViewPr varScale="1">
        <p:scale>
          <a:sx n="65" d="100"/>
          <a:sy n="65" d="100"/>
        </p:scale>
        <p:origin x="-23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8FC9-7E9F-4A49-A4FB-64307F1131D8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F5A40-5D1E-452B-BA60-47054264D61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625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 </a:t>
            </a:r>
          </a:p>
          <a:p>
            <a:r>
              <a:rPr lang="cy-GB" noProof="0" dirty="0"/>
              <a:t>Mae’r Bwrdd Gwaith Ieuenctid Dros Dro newydd am sicrhau bod safbwyntiau pobl ifanc yn ganolog i’w waith. </a:t>
            </a:r>
            <a:r>
              <a:rPr lang="cy-GB" noProof="0" dirty="0" err="1"/>
              <a:t>Keith</a:t>
            </a:r>
            <a:r>
              <a:rPr lang="cy-GB" baseline="0" noProof="0" dirty="0"/>
              <a:t> </a:t>
            </a:r>
            <a:r>
              <a:rPr lang="cy-GB" baseline="0" noProof="0" dirty="0" err="1"/>
              <a:t>Towler</a:t>
            </a:r>
            <a:r>
              <a:rPr lang="cy-GB" baseline="0" noProof="0" dirty="0"/>
              <a:t> yw Cadeirydd y Bwrdd. Mae </a:t>
            </a:r>
            <a:r>
              <a:rPr lang="cy-GB" baseline="0" noProof="0" dirty="0" err="1"/>
              <a:t>Keith</a:t>
            </a:r>
            <a:r>
              <a:rPr lang="cy-GB" baseline="0" noProof="0" dirty="0"/>
              <a:t> ac Aelodau eraill y Bwrdd yn awyddus iawn i gychwyn deialog barhaus â phobl ifanc a defnyddio’r cysylltiadau ac arbenigedd ymarferwyr i helpu i hwyluso’r sgwrs ddwy ffordd hon (gan ddefnyddio ymarfer gwaith ieuenctid i lywio’r gwaith o ddatblygu gwaith ieuenctid).</a:t>
            </a:r>
          </a:p>
          <a:p>
            <a:endParaRPr lang="cy-GB" baseline="0" noProof="0" dirty="0"/>
          </a:p>
          <a:p>
            <a:r>
              <a:rPr lang="cy-GB" baseline="0" noProof="0" dirty="0"/>
              <a:t>Rydym wedi darparu taflen adborth i grynhoi eich sgyrsiau gyda phobl ifanc gan ei gwneud hi’n haws wedyn i gasglu’r wybodaeth maen nhw’n ei darparu - drwy wneud hyn gallwn nodi pa ddarnau eraill o waith sydd angen eu gwneud. </a:t>
            </a:r>
          </a:p>
          <a:p>
            <a:endParaRPr lang="cy-GB" baseline="0" noProof="0" dirty="0"/>
          </a:p>
          <a:p>
            <a:r>
              <a:rPr lang="cy-GB" baseline="0" noProof="0" dirty="0"/>
              <a:t>Diben y pedwar cwestiwn canlynol yw cychwyn y broses hon. </a:t>
            </a:r>
          </a:p>
          <a:p>
            <a:endParaRPr lang="cy-GB" baseline="0" noProof="0" dirty="0"/>
          </a:p>
          <a:p>
            <a:r>
              <a:rPr lang="cy-GB" baseline="0" noProof="0" dirty="0"/>
              <a:t>Am ragor o wybodaeth am rôl a swyddogaeth y Bwrdd ewch i: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y-GB" baseline="0" noProof="0" dirty="0"/>
              <a:t>https://cymru-wales.tal.net/vx/mobile-0/appcentre-3/brand-2/candidate/so/pm/1/pl/8/opp/4820-Appointment-of-Member-Interim-Youth-Work-Board/en-GB</a:t>
            </a:r>
            <a:br>
              <a:rPr lang="cy-GB" baseline="0" noProof="0" dirty="0"/>
            </a:br>
            <a:endParaRPr lang="cy-GB" baseline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y-GB" baseline="0" noProof="0" dirty="0"/>
              <a:t>Byddwn yn sicrhau y byddwn yn rhoi’r wybodaeth ddiweddaraf i bobl ifanc ac ymarferwyr am y ffordd rydym yn defnyddio’r wybodaeth i lywio ein gwaith a byddwn mewn cysylltiad eto i ymateb i’r materion y mae pobl ifanc yn eu codi.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067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03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r>
              <a:rPr lang="cy-GB" baseline="0" noProof="0" dirty="0"/>
              <a:t>Rydym yn ceisio canfod y ffordd y mae pobl ifanc </a:t>
            </a:r>
            <a:r>
              <a:rPr lang="cy-GB" u="sng" baseline="0" noProof="0" dirty="0"/>
              <a:t>eu hunain </a:t>
            </a:r>
            <a:r>
              <a:rPr lang="cy-GB" baseline="0" noProof="0" dirty="0"/>
              <a:t>yn diffinio gwaith ieuenctid cyfoes (dim yr hyn y mae pobl eraill yn ei ddweud yw e neu y dylai fod) </a:t>
            </a:r>
          </a:p>
          <a:p>
            <a:endParaRPr lang="cy-GB" baseline="0" noProof="0" dirty="0"/>
          </a:p>
          <a:p>
            <a:r>
              <a:rPr lang="cy-GB" baseline="0" noProof="0" dirty="0"/>
              <a:t>Mae gwaith ieuenctid yn amrywiol iawn erbyn hyn, gan ymwneud â phobl ifanc rhwng 11 a 25 oed mewn sawl sefydliad.</a:t>
            </a:r>
          </a:p>
          <a:p>
            <a:endParaRPr lang="cy-GB" baseline="0" noProof="0" dirty="0"/>
          </a:p>
          <a:p>
            <a:r>
              <a:rPr lang="cy-GB" baseline="0" noProof="0" dirty="0"/>
              <a:t>Oes unrhyw weithgareddau, lleoliadau, cymorth, cyngor, canllawiau y maen nhw’n cysylltu’n benodol â’r ymarfer?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38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dirty="0"/>
          </a:p>
          <a:p>
            <a:r>
              <a:rPr lang="cy-GB" noProof="0" dirty="0"/>
              <a:t>Pam mae pobl ifanc yn defnyddio’r darpariaethau penodol y maen nhw’n eu defnyddio?</a:t>
            </a:r>
          </a:p>
          <a:p>
            <a:endParaRPr lang="cy-GB" noProof="0" dirty="0"/>
          </a:p>
          <a:p>
            <a:r>
              <a:rPr lang="cy-GB" noProof="0" dirty="0"/>
              <a:t>Mae</a:t>
            </a:r>
            <a:r>
              <a:rPr lang="cy-GB" baseline="0" noProof="0" dirty="0"/>
              <a:t> hyn yn ymwneud â’u profiadau personol, does dim atebion cywir nac anghywir.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783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dirty="0"/>
          </a:p>
          <a:p>
            <a:r>
              <a:rPr lang="cy-GB" noProof="0" dirty="0"/>
              <a:t>Ar ôl myfyrio ar y rhesymau pam mae pobl ifanc yn defnyddio</a:t>
            </a:r>
            <a:r>
              <a:rPr lang="cy-GB" baseline="0" noProof="0" dirty="0"/>
              <a:t> darpariaethau gwaith ieuenctid, mae’r cwestiwn hwn yn gofyn a fydden nhw’n newid unrhyw beth. </a:t>
            </a:r>
          </a:p>
          <a:p>
            <a:endParaRPr lang="cy-GB" baseline="0" noProof="0" dirty="0"/>
          </a:p>
          <a:p>
            <a:r>
              <a:rPr lang="cy-GB" baseline="0" noProof="0" dirty="0"/>
              <a:t>Ydyn nhw am weld mwy o bwyslais ar feysydd penodol a llai o bwyslais ar rai eraill?</a:t>
            </a:r>
          </a:p>
          <a:p>
            <a:endParaRPr lang="cy-GB" baseline="0" noProof="0" dirty="0"/>
          </a:p>
          <a:p>
            <a:r>
              <a:rPr lang="cy-GB" baseline="0" noProof="0" dirty="0"/>
              <a:t>Oes pethau wedi’u hepgor y dylid fod wedi’u cynnwys?</a:t>
            </a:r>
          </a:p>
          <a:p>
            <a:endParaRPr lang="cy-GB" baseline="0" noProof="0" dirty="0"/>
          </a:p>
          <a:p>
            <a:r>
              <a:rPr lang="cy-GB" baseline="0" noProof="0" dirty="0"/>
              <a:t>A ddylai gwaith ieuenctid gynnig rhywbeth gwahanol?</a:t>
            </a:r>
          </a:p>
          <a:p>
            <a:endParaRPr lang="cy-GB" baseline="0" noProof="0" dirty="0"/>
          </a:p>
          <a:p>
            <a:r>
              <a:rPr lang="cy-GB" baseline="0" noProof="0" dirty="0"/>
              <a:t>Fel gyda cwestiwn 1; mae’r cwestiwn hwn yn ymwneud â lleoliadau, cymorth, cyngor, canllawiau, gwasanaethau…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80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baseline="0" dirty="0"/>
          </a:p>
          <a:p>
            <a:r>
              <a:rPr lang="cy-GB" baseline="0" noProof="0" dirty="0"/>
              <a:t>Mae Bwrdd Gwaith Ieuenctid Cymru am sicrhau bod pobl ifanc yn parhau i gymryd rhan ym mhob agwedd ar ei waith. Dyw hyn ddim yn ymwneud â rhoi’r wybodaeth ddiweddaraf iddyn nhw’n unig, ond mae’n ymwneud â sicrhau eu bod yn cymryd rhan weithredol yn y broses.</a:t>
            </a:r>
          </a:p>
          <a:p>
            <a:endParaRPr lang="cy-GB" baseline="0" noProof="0" dirty="0"/>
          </a:p>
          <a:p>
            <a:r>
              <a:rPr lang="cy-GB" baseline="0" noProof="0" dirty="0"/>
              <a:t>Oes gan y cyfryngau cymdeithasol ran? (Os felly, pa blatfformau a pham?)</a:t>
            </a:r>
          </a:p>
          <a:p>
            <a:endParaRPr lang="cy-GB" baseline="0" noProof="0" dirty="0"/>
          </a:p>
          <a:p>
            <a:r>
              <a:rPr lang="cy-GB" baseline="0" noProof="0" dirty="0"/>
              <a:t>A fyddai’n well gan bobl ifanc gael digwyddiadau, gweithdai? </a:t>
            </a:r>
          </a:p>
          <a:p>
            <a:endParaRPr lang="cy-GB" baseline="0" noProof="0" dirty="0"/>
          </a:p>
          <a:p>
            <a:r>
              <a:rPr lang="cy-GB" baseline="0" noProof="0" dirty="0"/>
              <a:t>A fyddai’n well ganddyn nhw gael gwybodaeth gan weithwyr?</a:t>
            </a:r>
          </a:p>
          <a:p>
            <a:endParaRPr lang="cy-GB" baseline="0" noProof="0" dirty="0"/>
          </a:p>
          <a:p>
            <a:r>
              <a:rPr lang="cy-GB" baseline="0" noProof="0" dirty="0"/>
              <a:t>Yn amlwg, gallai fod yn gyfuniad o’r rhain i gyd neu’n syniadau newydd sbon.</a:t>
            </a:r>
          </a:p>
          <a:p>
            <a:endParaRPr lang="cy-GB" baseline="0" noProof="0" dirty="0"/>
          </a:p>
          <a:p>
            <a:r>
              <a:rPr lang="cy-GB" baseline="0" noProof="0" dirty="0"/>
              <a:t>Mae’n bwysig eu bod yn teimlo fel </a:t>
            </a:r>
            <a:r>
              <a:rPr lang="cy-GB" baseline="0" noProof="0" dirty="0" err="1"/>
              <a:t>petaen</a:t>
            </a:r>
            <a:r>
              <a:rPr lang="cy-GB" baseline="0" noProof="0" dirty="0"/>
              <a:t> nhw’n </a:t>
            </a:r>
            <a:r>
              <a:rPr lang="cy-GB" baseline="0" noProof="0" dirty="0" err="1"/>
              <a:t>rhanddeiliaid</a:t>
            </a:r>
            <a:r>
              <a:rPr lang="cy-GB" baseline="0" noProof="0" dirty="0"/>
              <a:t> gweithredol wedi’u grymuso. </a:t>
            </a:r>
          </a:p>
          <a:p>
            <a:endParaRPr lang="en-GB" baseline="0" dirty="0"/>
          </a:p>
          <a:p>
            <a:r>
              <a:rPr lang="en-GB" baseline="0" dirty="0"/>
              <a:t>  </a:t>
            </a:r>
          </a:p>
          <a:p>
            <a:endParaRPr lang="en-GB" baseline="0" dirty="0"/>
          </a:p>
          <a:p>
            <a:endParaRPr lang="en-GB" baseline="0" dirty="0"/>
          </a:p>
          <a:p>
            <a:r>
              <a:rPr lang="en-GB" baseline="0" dirty="0"/>
              <a:t>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327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baseline="0" dirty="0"/>
          </a:p>
          <a:p>
            <a:r>
              <a:rPr lang="cy-GB" baseline="0" noProof="0" dirty="0"/>
              <a:t>Dim ond dechrau’r sgwrs yw hyn. Rydyn ni wedi ymrwymo i sicrhau bod pobl ifanc yn parhau i gymryd rhan ac rydyn ni’n gwerthfawrogi eich cefnogaeth, fel gweithwyr, drwy ein helpu i wneud hyn. </a:t>
            </a:r>
          </a:p>
          <a:p>
            <a:endParaRPr lang="cy-GB" baseline="0" noProof="0" dirty="0"/>
          </a:p>
          <a:p>
            <a:r>
              <a:rPr lang="cy-GB" baseline="0" noProof="0" dirty="0"/>
              <a:t>Bydd y wybodaeth a ddarperir yn ein helpu i ddatblygu ein gwaith fel Bwrdd. </a:t>
            </a:r>
          </a:p>
          <a:p>
            <a:endParaRPr lang="cy-GB" baseline="0" noProof="0" dirty="0"/>
          </a:p>
          <a:p>
            <a:r>
              <a:rPr lang="cy-GB" baseline="0" noProof="0" dirty="0"/>
              <a:t>Ein cam nesaf fydd adolygu’r data a ddaw i law a phennu ffordd o ddefnyddio’r wybodaeth. </a:t>
            </a:r>
          </a:p>
          <a:p>
            <a:endParaRPr lang="cy-GB" baseline="0" noProof="0" dirty="0"/>
          </a:p>
          <a:p>
            <a:r>
              <a:rPr lang="cy-GB" baseline="0" noProof="0" dirty="0"/>
              <a:t>Unwaith y mae hyn wedi’i wneud, byddwn yn sicrhau bod pobl ifanc a gweithwyr yn cael gwybod sut rydyn ni am fwrw mlaen a’r ffyrdd eraill y gallan nhw fod â rhan weithredol wrth symud ymlaen.   </a:t>
            </a:r>
          </a:p>
          <a:p>
            <a:endParaRPr lang="cy-GB" baseline="0" noProof="0" dirty="0"/>
          </a:p>
          <a:p>
            <a:r>
              <a:rPr lang="cy-GB" baseline="0" noProof="0" dirty="0"/>
              <a:t>  </a:t>
            </a:r>
          </a:p>
          <a:p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19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40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16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6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907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2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0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26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81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59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55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5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0E18A-8822-4E39-80D8-55F17336C76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86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924520" y="1079500"/>
            <a:ext cx="9933980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4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99051" y="3953588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110343" y="4198119"/>
            <a:ext cx="100552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Dim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ond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4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cwestiwn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yr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hoffem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i chi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eu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hateb</a:t>
            </a:r>
            <a:r>
              <a:rPr lang="en-US" sz="4400" b="1" dirty="0">
                <a:ln/>
                <a:solidFill>
                  <a:schemeClr val="accent3"/>
                </a:solidFill>
              </a:rPr>
              <a:t>:</a:t>
            </a:r>
            <a:endParaRPr lang="en-US" sz="4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4843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99051" y="4482559"/>
            <a:ext cx="1005529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1. Beth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yw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ystyr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gwaith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ieuenctid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i chi?</a:t>
            </a:r>
          </a:p>
        </p:txBody>
      </p:sp>
    </p:spTree>
    <p:extLst>
      <p:ext uri="{BB962C8B-B14F-4D97-AF65-F5344CB8AC3E}">
        <p14:creationId xmlns:p14="http://schemas.microsoft.com/office/powerpoint/2010/main" val="143166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99051" y="4482559"/>
            <a:ext cx="100552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2. Beth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mae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gwaith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ieuenctid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yn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ei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gynnig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i chi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nawr</a:t>
            </a:r>
            <a:r>
              <a:rPr lang="en-US" sz="4400" b="1" dirty="0">
                <a:ln/>
                <a:solidFill>
                  <a:schemeClr val="accent3"/>
                </a:solidFill>
              </a:rPr>
              <a:t>?</a:t>
            </a:r>
            <a:endParaRPr lang="en-US" sz="4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8440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99051" y="4482559"/>
            <a:ext cx="1005529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200" b="1" dirty="0">
                <a:ln/>
                <a:solidFill>
                  <a:schemeClr val="accent3"/>
                </a:solidFill>
              </a:rPr>
              <a:t>3. Beth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hoffech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chi i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waith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ieuenctid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ei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gynnig</a:t>
            </a:r>
            <a:r>
              <a:rPr lang="en-US" sz="4200" b="1" dirty="0">
                <a:ln/>
                <a:solidFill>
                  <a:schemeClr val="accent3"/>
                </a:solidFill>
              </a:rPr>
              <a:t>?</a:t>
            </a:r>
            <a:endParaRPr lang="en-US" sz="4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272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80191" y="4295712"/>
            <a:ext cx="1005529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200" b="1" dirty="0">
                <a:ln/>
                <a:solidFill>
                  <a:schemeClr val="accent3"/>
                </a:solidFill>
              </a:rPr>
              <a:t>4.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Sut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hoffech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chi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gyfrannu</a:t>
            </a:r>
            <a:r>
              <a:rPr lang="en-US" sz="4200" b="1">
                <a:ln/>
                <a:solidFill>
                  <a:schemeClr val="accent3"/>
                </a:solidFill>
              </a:rPr>
              <a:t> at y broses </a:t>
            </a:r>
            <a:r>
              <a:rPr lang="en-US" sz="4200" b="1" dirty="0">
                <a:ln/>
                <a:solidFill>
                  <a:schemeClr val="accent3"/>
                </a:solidFill>
              </a:rPr>
              <a:t>o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lywio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gwaith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ieuenctid</a:t>
            </a:r>
            <a:r>
              <a:rPr lang="en-US" sz="4200" b="1" dirty="0">
                <a:ln/>
                <a:solidFill>
                  <a:schemeClr val="accent3"/>
                </a:solidFill>
              </a:rPr>
              <a:t>? </a:t>
            </a:r>
            <a:endParaRPr lang="en-US" sz="4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8118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80191" y="3884922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200" dirty="0">
              <a:solidFill>
                <a:schemeClr val="tx1"/>
              </a:solidFill>
              <a:latin typeface="Mistral" panose="03090702030407020403" pitchFamily="66" charset="0"/>
            </a:endParaRPr>
          </a:p>
          <a:p>
            <a:pPr algn="ctr"/>
            <a:r>
              <a:rPr lang="en-GB" sz="7200" dirty="0" err="1">
                <a:solidFill>
                  <a:schemeClr val="tx1"/>
                </a:solidFill>
                <a:latin typeface="Mistral" panose="03090702030407020403" pitchFamily="66" charset="0"/>
              </a:rPr>
              <a:t>Diolch</a:t>
            </a:r>
            <a:endParaRPr lang="en-GB" sz="7200" dirty="0">
              <a:solidFill>
                <a:schemeClr val="tx1"/>
              </a:solidFill>
              <a:latin typeface="Mistral" panose="03090702030407020403" pitchFamily="66" charset="0"/>
            </a:endParaRPr>
          </a:p>
          <a:p>
            <a:pPr algn="ctr"/>
            <a:endParaRPr lang="en-GB" sz="72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940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68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FF3C5B18883D4E21973B57C2EEED7FD1" version="1.0.0">
  <systemFields>
    <field name="Objective-Id">
      <value order="0">A24236562</value>
    </field>
    <field name="Objective-Title">
      <value order="0">Presentation - Stage 2KT</value>
    </field>
    <field name="Objective-Description">
      <value order="0"/>
    </field>
    <field name="Objective-CreationStamp">
      <value order="0">2018-11-13T09:23:19Z</value>
    </field>
    <field name="Objective-IsApproved">
      <value order="0">false</value>
    </field>
    <field name="Objective-IsPublished">
      <value order="0">true</value>
    </field>
    <field name="Objective-DatePublished">
      <value order="0">2018-11-13T09:25:58Z</value>
    </field>
    <field name="Objective-ModificationStamp">
      <value order="0">2018-11-13T09:25:58Z</value>
    </field>
    <field name="Objective-Owner">
      <value order="0">Cook, Laura (EPS - SLD)</value>
    </field>
    <field name="Objective-Path">
      <value order="0">Objective Global Folder:Classified Object:Cook, Laura (EPS - SLD):Special Folder - Cook, Laura (EPS - SLD):Handy - Cook, Laura (EPS - SLD)</value>
    </field>
    <field name="Objective-Parent">
      <value order="0">Handy - Cook, Laura (EPS - SLD)</value>
    </field>
    <field name="Objective-State">
      <value order="0">Published</value>
    </field>
    <field name="Objective-VersionId">
      <value order="0">vA48184960</value>
    </field>
    <field name="Objective-Version">
      <value order="0">1.0</value>
    </field>
    <field name="Objective-VersionNumber">
      <value order="0">2</value>
    </field>
    <field name="Objective-VersionComment">
      <value order="0">Version 2</value>
    </field>
    <field name="Objective-FileNumber">
      <value order="0"/>
    </field>
    <field name="Objective-Classification">
      <value order="0"/>
    </field>
    <field name="Objective-Caveats">
      <value order="0"/>
    </field>
  </systemFields>
  <catalogues>
    <catalogue name="Document Type Catalogue" type="type" ori="id:cA14">
      <field name="Objective-Language">
        <value order="0">English (eng)</value>
      </field>
      <field name="Objective-Date Acquired">
        <value order="0"/>
      </field>
      <field name="Objective-What to Keep">
        <value order="0">No</value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637</Words>
  <Application>Microsoft Office PowerPoint</Application>
  <PresentationFormat>Custom</PresentationFormat>
  <Paragraphs>87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Pembrokeshire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Hudd, Nick</dc:creator>
  <cp:lastModifiedBy>DavidS Hughes</cp:lastModifiedBy>
  <cp:revision>34</cp:revision>
  <dcterms:created xsi:type="dcterms:W3CDTF">2018-10-30T13:01:59Z</dcterms:created>
  <dcterms:modified xsi:type="dcterms:W3CDTF">2018-12-06T11:46:51Z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A24236562</vt:lpwstr>
  </property>
  <property fmtid="{D5CDD505-2E9C-101B-9397-08002B2CF9AE}" pid="4" name="Objective-Title">
    <vt:lpwstr>Presentation - Stage 2KT</vt:lpwstr>
  </property>
  <property fmtid="{D5CDD505-2E9C-101B-9397-08002B2CF9AE}" pid="5" name="Objective-Description">
    <vt:lpwstr/>
  </property>
  <property fmtid="{D5CDD505-2E9C-101B-9397-08002B2CF9AE}" pid="6" name="Objective-CreationStamp">
    <vt:filetime>2018-11-13T09:23:28Z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2018-11-13T09:25:58Z</vt:filetime>
  </property>
  <property fmtid="{D5CDD505-2E9C-101B-9397-08002B2CF9AE}" pid="10" name="Objective-ModificationStamp">
    <vt:filetime>2018-11-13T09:25:58Z</vt:filetime>
  </property>
  <property fmtid="{D5CDD505-2E9C-101B-9397-08002B2CF9AE}" pid="11" name="Objective-Owner">
    <vt:lpwstr>Cook, Laura (EPS - SLD)</vt:lpwstr>
  </property>
  <property fmtid="{D5CDD505-2E9C-101B-9397-08002B2CF9AE}" pid="12" name="Objective-Path">
    <vt:lpwstr>Cook, Laura (EPS - SLD):Special Folder - Cook, Laura (EPS - SLD):Handy - Cook, Laura (EPS - SLD):</vt:lpwstr>
  </property>
  <property fmtid="{D5CDD505-2E9C-101B-9397-08002B2CF9AE}" pid="13" name="Objective-Parent">
    <vt:lpwstr>Handy - Cook, Laura (EPS - SLD)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vA48184960</vt:lpwstr>
  </property>
  <property fmtid="{D5CDD505-2E9C-101B-9397-08002B2CF9AE}" pid="16" name="Objective-Version">
    <vt:lpwstr>1.0</vt:lpwstr>
  </property>
  <property fmtid="{D5CDD505-2E9C-101B-9397-08002B2CF9AE}" pid="17" name="Objective-VersionNumber">
    <vt:r8>2</vt:r8>
  </property>
  <property fmtid="{D5CDD505-2E9C-101B-9397-08002B2CF9AE}" pid="18" name="Objective-VersionComment">
    <vt:lpwstr>Version 2</vt:lpwstr>
  </property>
  <property fmtid="{D5CDD505-2E9C-101B-9397-08002B2CF9AE}" pid="19" name="Objective-FileNumber">
    <vt:lpwstr/>
  </property>
  <property fmtid="{D5CDD505-2E9C-101B-9397-08002B2CF9AE}" pid="20" name="Objective-Classification">
    <vt:lpwstr>[Inherited - none]</vt:lpwstr>
  </property>
  <property fmtid="{D5CDD505-2E9C-101B-9397-08002B2CF9AE}" pid="21" name="Objective-Caveats">
    <vt:lpwstr/>
  </property>
  <property fmtid="{D5CDD505-2E9C-101B-9397-08002B2CF9AE}" pid="22" name="Objective-Language">
    <vt:lpwstr>English (eng)</vt:lpwstr>
  </property>
  <property fmtid="{D5CDD505-2E9C-101B-9397-08002B2CF9AE}" pid="23" name="Objective-Date Acquired">
    <vt:lpwstr/>
  </property>
  <property fmtid="{D5CDD505-2E9C-101B-9397-08002B2CF9AE}" pid="24" name="Objective-What to Keep">
    <vt:lpwstr>No</vt:lpwstr>
  </property>
  <property fmtid="{D5CDD505-2E9C-101B-9397-08002B2CF9AE}" pid="25" name="Objective-Official Transl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  <property fmtid="{D5CDD505-2E9C-101B-9397-08002B2CF9AE}" pid="28" name="Objective-Language [system]">
    <vt:lpwstr>English (eng)</vt:lpwstr>
  </property>
  <property fmtid="{D5CDD505-2E9C-101B-9397-08002B2CF9AE}" pid="29" name="Objective-Date Acquired [system]">
    <vt:lpwstr/>
  </property>
  <property fmtid="{D5CDD505-2E9C-101B-9397-08002B2CF9AE}" pid="30" name="Objective-What to Keep [system]">
    <vt:lpwstr>No</vt:lpwstr>
  </property>
  <property fmtid="{D5CDD505-2E9C-101B-9397-08002B2CF9AE}" pid="31" name="Objective-Official Translation [system]">
    <vt:lpwstr/>
  </property>
  <property fmtid="{D5CDD505-2E9C-101B-9397-08002B2CF9AE}" pid="32" name="Objective-Connect Creator [system]">
    <vt:lpwstr/>
  </property>
</Properties>
</file>