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2" r:id="rId3"/>
    <p:sldId id="258" r:id="rId4"/>
    <p:sldId id="259" r:id="rId5"/>
    <p:sldId id="260" r:id="rId6"/>
    <p:sldId id="261" r:id="rId7"/>
    <p:sldId id="264"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74785" autoAdjust="0"/>
  </p:normalViewPr>
  <p:slideViewPr>
    <p:cSldViewPr snapToGrid="0">
      <p:cViewPr>
        <p:scale>
          <a:sx n="92" d="100"/>
          <a:sy n="92" d="100"/>
        </p:scale>
        <p:origin x="-106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1C8FC9-7E9F-4A49-A4FB-64307F1131D8}" type="datetimeFigureOut">
              <a:rPr lang="en-GB" smtClean="0"/>
              <a:t>06/12/2018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F5A40-5D1E-452B-BA60-47054264D618}" type="slidenum">
              <a:rPr lang="en-GB" smtClean="0"/>
              <a:t>‹#›</a:t>
            </a:fld>
            <a:endParaRPr lang="en-GB"/>
          </a:p>
        </p:txBody>
      </p:sp>
    </p:spTree>
    <p:extLst>
      <p:ext uri="{BB962C8B-B14F-4D97-AF65-F5344CB8AC3E}">
        <p14:creationId xmlns:p14="http://schemas.microsoft.com/office/powerpoint/2010/main" val="2549625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new Interim Youth Work</a:t>
            </a:r>
            <a:r>
              <a:rPr lang="en-GB" baseline="0" dirty="0" smtClean="0"/>
              <a:t> </a:t>
            </a:r>
            <a:r>
              <a:rPr lang="en-GB" dirty="0" smtClean="0"/>
              <a:t>Board for Wales want</a:t>
            </a:r>
            <a:r>
              <a:rPr lang="en-GB" baseline="0" dirty="0" smtClean="0"/>
              <a:t> the views of young people to be central to the work it does. The Chair of the Board is Keith </a:t>
            </a:r>
            <a:r>
              <a:rPr lang="en-GB" baseline="0" dirty="0" err="1" smtClean="0"/>
              <a:t>Towler</a:t>
            </a:r>
            <a:r>
              <a:rPr lang="en-GB" baseline="0" dirty="0" smtClean="0"/>
              <a:t>. Keith and the other Board Members are very keen to start an ongoing dialogue with young people and use the relationships and expertise practitioners have to help facilitate this two way conversation (using youth work practice to inform youth work development). </a:t>
            </a:r>
          </a:p>
          <a:p>
            <a:endParaRPr lang="en-GB" baseline="0" dirty="0" smtClean="0"/>
          </a:p>
          <a:p>
            <a:r>
              <a:rPr lang="en-GB" baseline="0" dirty="0" smtClean="0"/>
              <a:t>We have provided a feedback sheet to summarise your conversations with young people and make it easier to collate the information they provide, this way we can identify what other pieces of work need to be done. </a:t>
            </a:r>
          </a:p>
          <a:p>
            <a:endParaRPr lang="en-GB" baseline="0" dirty="0" smtClean="0"/>
          </a:p>
          <a:p>
            <a:r>
              <a:rPr lang="en-GB" baseline="0" dirty="0" smtClean="0"/>
              <a:t>The following four questions are designed to start this process. </a:t>
            </a:r>
          </a:p>
          <a:p>
            <a:endParaRPr lang="en-GB" baseline="0" dirty="0" smtClean="0"/>
          </a:p>
          <a:p>
            <a:r>
              <a:rPr lang="en-GB" baseline="0" dirty="0" smtClean="0"/>
              <a:t>For more information on the role and function of the Board please go to:</a:t>
            </a:r>
          </a:p>
          <a:p>
            <a:r>
              <a:rPr lang="en-GB" baseline="0" dirty="0" smtClean="0"/>
              <a:t>https://cymru-wales.tal.net/vx/mobile-0/appcentre-3/brand-2/candidate/so/pm/1/pl/8/opp/4820-Appointment-of-Member-Interim-Youth-Work-Board/en-GB</a:t>
            </a:r>
          </a:p>
          <a:p>
            <a:endParaRPr lang="en-GB" baseline="0" dirty="0" smtClean="0"/>
          </a:p>
          <a:p>
            <a:r>
              <a:rPr lang="en-GB" baseline="0" dirty="0" smtClean="0"/>
              <a:t>We will ensure we keep both young people and practitioners informed about how we are using the information to inform our work and will be back in touch in response to the issues that young people raise.</a:t>
            </a:r>
          </a:p>
          <a:p>
            <a:r>
              <a:rPr lang="en-GB" baseline="0" dirty="0" smtClean="0"/>
              <a:t>  </a:t>
            </a:r>
          </a:p>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1</a:t>
            </a:fld>
            <a:endParaRPr lang="en-GB"/>
          </a:p>
        </p:txBody>
      </p:sp>
    </p:spTree>
    <p:extLst>
      <p:ext uri="{BB962C8B-B14F-4D97-AF65-F5344CB8AC3E}">
        <p14:creationId xmlns:p14="http://schemas.microsoft.com/office/powerpoint/2010/main" val="963067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2</a:t>
            </a:fld>
            <a:endParaRPr lang="en-GB"/>
          </a:p>
        </p:txBody>
      </p:sp>
    </p:spTree>
    <p:extLst>
      <p:ext uri="{BB962C8B-B14F-4D97-AF65-F5344CB8AC3E}">
        <p14:creationId xmlns:p14="http://schemas.microsoft.com/office/powerpoint/2010/main" val="3339603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are trying to establish</a:t>
            </a:r>
            <a:r>
              <a:rPr lang="en-GB" baseline="0" dirty="0" smtClean="0"/>
              <a:t> how young people</a:t>
            </a:r>
            <a:r>
              <a:rPr lang="en-GB" u="sng" baseline="0" dirty="0" smtClean="0"/>
              <a:t> themselves </a:t>
            </a:r>
            <a:r>
              <a:rPr lang="en-GB" baseline="0" dirty="0" smtClean="0"/>
              <a:t>define contemporary youth work (not what others say it is or should be).</a:t>
            </a:r>
          </a:p>
          <a:p>
            <a:endParaRPr lang="en-GB" baseline="0" dirty="0" smtClean="0"/>
          </a:p>
          <a:p>
            <a:r>
              <a:rPr lang="en-GB" baseline="0" dirty="0" smtClean="0"/>
              <a:t>Youth work is now very diverse, engaging young people aged 11 -25 in a number of settings. </a:t>
            </a:r>
          </a:p>
          <a:p>
            <a:endParaRPr lang="en-GB" baseline="0" dirty="0" smtClean="0"/>
          </a:p>
          <a:p>
            <a:r>
              <a:rPr lang="en-GB" baseline="0" dirty="0" smtClean="0"/>
              <a:t>Is there activities, venues, support, advice, guidance that they particularly associate with the practice?</a:t>
            </a:r>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3</a:t>
            </a:fld>
            <a:endParaRPr lang="en-GB"/>
          </a:p>
        </p:txBody>
      </p:sp>
    </p:spTree>
    <p:extLst>
      <p:ext uri="{BB962C8B-B14F-4D97-AF65-F5344CB8AC3E}">
        <p14:creationId xmlns:p14="http://schemas.microsoft.com/office/powerpoint/2010/main" val="1797385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a:p>
            <a:r>
              <a:rPr lang="en-GB" baseline="0" dirty="0" smtClean="0"/>
              <a:t>Why do young people specifically access the provisions they do? </a:t>
            </a:r>
          </a:p>
          <a:p>
            <a:endParaRPr lang="en-GB" baseline="0" dirty="0" smtClean="0"/>
          </a:p>
          <a:p>
            <a:r>
              <a:rPr lang="en-GB" baseline="0" dirty="0" smtClean="0"/>
              <a:t>This is about their own personal experiences, there are no right or wrong answers. </a:t>
            </a:r>
          </a:p>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4</a:t>
            </a:fld>
            <a:endParaRPr lang="en-GB"/>
          </a:p>
        </p:txBody>
      </p:sp>
    </p:spTree>
    <p:extLst>
      <p:ext uri="{BB962C8B-B14F-4D97-AF65-F5344CB8AC3E}">
        <p14:creationId xmlns:p14="http://schemas.microsoft.com/office/powerpoint/2010/main" val="2592783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Having reflected on why young people currently access youth</a:t>
            </a:r>
            <a:r>
              <a:rPr lang="en-GB" baseline="0" dirty="0" smtClean="0"/>
              <a:t> work provisions, this question is exploring whether they would change anything. </a:t>
            </a:r>
          </a:p>
          <a:p>
            <a:endParaRPr lang="en-GB" baseline="0" dirty="0" smtClean="0"/>
          </a:p>
          <a:p>
            <a:r>
              <a:rPr lang="en-GB" baseline="0" dirty="0" smtClean="0"/>
              <a:t>Do they want more emphasis on particular areas and less on others?</a:t>
            </a:r>
          </a:p>
          <a:p>
            <a:endParaRPr lang="en-GB" baseline="0" dirty="0" smtClean="0"/>
          </a:p>
          <a:p>
            <a:r>
              <a:rPr lang="en-GB" baseline="0" dirty="0" smtClean="0"/>
              <a:t>Is there things missing that should be included?</a:t>
            </a:r>
          </a:p>
          <a:p>
            <a:endParaRPr lang="en-GB" baseline="0" dirty="0" smtClean="0"/>
          </a:p>
          <a:p>
            <a:r>
              <a:rPr lang="en-GB" baseline="0" dirty="0" smtClean="0"/>
              <a:t>Should youth work offer something different? </a:t>
            </a:r>
          </a:p>
          <a:p>
            <a:endParaRPr lang="en-GB"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As in question 1; this question relates to venues, support, advice, guidance, services…</a:t>
            </a:r>
          </a:p>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5</a:t>
            </a:fld>
            <a:endParaRPr lang="en-GB"/>
          </a:p>
        </p:txBody>
      </p:sp>
    </p:spTree>
    <p:extLst>
      <p:ext uri="{BB962C8B-B14F-4D97-AF65-F5344CB8AC3E}">
        <p14:creationId xmlns:p14="http://schemas.microsoft.com/office/powerpoint/2010/main" val="1603980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Youth Work Board for Wales want</a:t>
            </a:r>
            <a:r>
              <a:rPr lang="en-GB" baseline="0" dirty="0" smtClean="0"/>
              <a:t> to keep young people involved throughout all aspects of its work. This is not just about keeping them informed but ensuring they are active participants in the process. </a:t>
            </a:r>
          </a:p>
          <a:p>
            <a:endParaRPr lang="en-GB" baseline="0" dirty="0" smtClean="0"/>
          </a:p>
          <a:p>
            <a:r>
              <a:rPr lang="en-GB" baseline="0" dirty="0" smtClean="0"/>
              <a:t>Can social media play a role? (if so, what platforms and why?)</a:t>
            </a:r>
          </a:p>
          <a:p>
            <a:endParaRPr lang="en-GB" baseline="0" dirty="0" smtClean="0"/>
          </a:p>
          <a:p>
            <a:r>
              <a:rPr lang="en-GB" baseline="0" dirty="0" smtClean="0"/>
              <a:t>Would young people prefer events, workshops?</a:t>
            </a:r>
          </a:p>
          <a:p>
            <a:endParaRPr lang="en-GB" baseline="0" dirty="0" smtClean="0"/>
          </a:p>
          <a:p>
            <a:r>
              <a:rPr lang="en-GB" baseline="0" dirty="0" smtClean="0"/>
              <a:t>Would they prefer information passed through workers?</a:t>
            </a:r>
          </a:p>
          <a:p>
            <a:endParaRPr lang="en-GB" baseline="0" dirty="0" smtClean="0"/>
          </a:p>
          <a:p>
            <a:r>
              <a:rPr lang="en-GB" baseline="0" dirty="0" smtClean="0"/>
              <a:t>It could obviously be a combination of all these or in fact totally new ideas. </a:t>
            </a:r>
          </a:p>
          <a:p>
            <a:endParaRPr lang="en-GB" baseline="0" dirty="0" smtClean="0"/>
          </a:p>
          <a:p>
            <a:r>
              <a:rPr lang="en-GB" baseline="0" dirty="0" smtClean="0"/>
              <a:t>It is important they feel like active, empowered stakeholders.  </a:t>
            </a:r>
          </a:p>
          <a:p>
            <a:endParaRPr lang="en-GB" baseline="0" dirty="0" smtClean="0"/>
          </a:p>
          <a:p>
            <a:endParaRPr lang="en-GB" baseline="0" dirty="0" smtClean="0"/>
          </a:p>
          <a:p>
            <a:r>
              <a:rPr lang="en-GB" baseline="0" dirty="0" smtClean="0"/>
              <a:t>  </a:t>
            </a:r>
          </a:p>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6</a:t>
            </a:fld>
            <a:endParaRPr lang="en-GB"/>
          </a:p>
        </p:txBody>
      </p:sp>
    </p:spTree>
    <p:extLst>
      <p:ext uri="{BB962C8B-B14F-4D97-AF65-F5344CB8AC3E}">
        <p14:creationId xmlns:p14="http://schemas.microsoft.com/office/powerpoint/2010/main" val="2012327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This is just the start of the conversation. We are committed to keeping young people involved and value your support, as workers, in helping us do this.</a:t>
            </a:r>
          </a:p>
          <a:p>
            <a:endParaRPr lang="en-GB" baseline="0" dirty="0" smtClean="0"/>
          </a:p>
          <a:p>
            <a:r>
              <a:rPr lang="en-GB" baseline="0" dirty="0" smtClean="0"/>
              <a:t>The information provided will help us develop our work as a Board. </a:t>
            </a:r>
          </a:p>
          <a:p>
            <a:endParaRPr lang="en-GB" baseline="0" dirty="0" smtClean="0"/>
          </a:p>
          <a:p>
            <a:r>
              <a:rPr lang="en-GB" baseline="0" dirty="0" smtClean="0"/>
              <a:t>Our next step will be to review the data provided and determine how to use the information. </a:t>
            </a:r>
          </a:p>
          <a:p>
            <a:endParaRPr lang="en-GB" baseline="0" dirty="0" smtClean="0"/>
          </a:p>
          <a:p>
            <a:r>
              <a:rPr lang="en-GB" baseline="0" dirty="0" smtClean="0"/>
              <a:t>Once this is done we will make sure young people and workers are informed as to how we are to proceed and how else they can play an active role in moving forward. </a:t>
            </a:r>
          </a:p>
          <a:p>
            <a:endParaRPr lang="en-GB" baseline="0" dirty="0" smtClean="0"/>
          </a:p>
          <a:p>
            <a:r>
              <a:rPr lang="en-GB" baseline="0" dirty="0" smtClean="0"/>
              <a:t>  </a:t>
            </a:r>
          </a:p>
          <a:p>
            <a:endParaRPr lang="en-GB" dirty="0"/>
          </a:p>
        </p:txBody>
      </p:sp>
      <p:sp>
        <p:nvSpPr>
          <p:cNvPr id="4" name="Slide Number Placeholder 3"/>
          <p:cNvSpPr>
            <a:spLocks noGrp="1"/>
          </p:cNvSpPr>
          <p:nvPr>
            <p:ph type="sldNum" sz="quarter" idx="10"/>
          </p:nvPr>
        </p:nvSpPr>
        <p:spPr/>
        <p:txBody>
          <a:bodyPr/>
          <a:lstStyle/>
          <a:p>
            <a:fld id="{569F5A40-5D1E-452B-BA60-47054264D618}" type="slidenum">
              <a:rPr lang="en-GB" smtClean="0"/>
              <a:t>7</a:t>
            </a:fld>
            <a:endParaRPr lang="en-GB"/>
          </a:p>
        </p:txBody>
      </p:sp>
    </p:spTree>
    <p:extLst>
      <p:ext uri="{BB962C8B-B14F-4D97-AF65-F5344CB8AC3E}">
        <p14:creationId xmlns:p14="http://schemas.microsoft.com/office/powerpoint/2010/main" val="1927198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730E18A-8822-4E39-80D8-55F17336C76B}" type="datetimeFigureOut">
              <a:rPr lang="en-GB" smtClean="0"/>
              <a:t>06/12/2018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3739408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730E18A-8822-4E39-80D8-55F17336C76B}" type="datetimeFigureOut">
              <a:rPr lang="en-GB" smtClean="0"/>
              <a:t>06/12/2018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374316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730E18A-8822-4E39-80D8-55F17336C76B}" type="datetimeFigureOut">
              <a:rPr lang="en-GB" smtClean="0"/>
              <a:t>06/12/2018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61763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730E18A-8822-4E39-80D8-55F17336C76B}" type="datetimeFigureOut">
              <a:rPr lang="en-GB" smtClean="0"/>
              <a:t>06/12/2018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1170907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30E18A-8822-4E39-80D8-55F17336C76B}" type="datetimeFigureOut">
              <a:rPr lang="en-GB" smtClean="0"/>
              <a:t>06/12/2018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3267129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730E18A-8822-4E39-80D8-55F17336C76B}" type="datetimeFigureOut">
              <a:rPr lang="en-GB" smtClean="0"/>
              <a:t>06/12/2018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31720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730E18A-8822-4E39-80D8-55F17336C76B}" type="datetimeFigureOut">
              <a:rPr lang="en-GB" smtClean="0"/>
              <a:t>06/12/2018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1918263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730E18A-8822-4E39-80D8-55F17336C76B}" type="datetimeFigureOut">
              <a:rPr lang="en-GB" smtClean="0"/>
              <a:t>06/12/2018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974815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30E18A-8822-4E39-80D8-55F17336C76B}" type="datetimeFigureOut">
              <a:rPr lang="en-GB" smtClean="0"/>
              <a:t>06/12/2018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3628591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30E18A-8822-4E39-80D8-55F17336C76B}" type="datetimeFigureOut">
              <a:rPr lang="en-GB" smtClean="0"/>
              <a:t>06/12/2018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2012556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30E18A-8822-4E39-80D8-55F17336C76B}" type="datetimeFigureOut">
              <a:rPr lang="en-GB" smtClean="0"/>
              <a:t>06/12/2018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5B0470-6FA7-46FF-AC73-580AAC1AFCDD}" type="slidenum">
              <a:rPr lang="en-GB" smtClean="0"/>
              <a:t>‹#›</a:t>
            </a:fld>
            <a:endParaRPr lang="en-GB"/>
          </a:p>
        </p:txBody>
      </p:sp>
    </p:spTree>
    <p:extLst>
      <p:ext uri="{BB962C8B-B14F-4D97-AF65-F5344CB8AC3E}">
        <p14:creationId xmlns:p14="http://schemas.microsoft.com/office/powerpoint/2010/main" val="2455152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30E18A-8822-4E39-80D8-55F17336C76B}" type="datetimeFigureOut">
              <a:rPr lang="en-GB" smtClean="0"/>
              <a:t>06/12/2018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5B0470-6FA7-46FF-AC73-580AAC1AFCDD}" type="slidenum">
              <a:rPr lang="en-GB" smtClean="0"/>
              <a:t>‹#›</a:t>
            </a:fld>
            <a:endParaRPr lang="en-GB"/>
          </a:p>
        </p:txBody>
      </p:sp>
    </p:spTree>
    <p:extLst>
      <p:ext uri="{BB962C8B-B14F-4D97-AF65-F5344CB8AC3E}">
        <p14:creationId xmlns:p14="http://schemas.microsoft.com/office/powerpoint/2010/main" val="13418699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924520" y="1079500"/>
            <a:ext cx="9933980" cy="5168900"/>
          </a:xfrm>
          <a:prstGeom prst="rect">
            <a:avLst/>
          </a:prstGeom>
        </p:spPr>
      </p:pic>
    </p:spTree>
    <p:extLst>
      <p:ext uri="{BB962C8B-B14F-4D97-AF65-F5344CB8AC3E}">
        <p14:creationId xmlns:p14="http://schemas.microsoft.com/office/powerpoint/2010/main" val="38952448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99051" y="3953588"/>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a:p>
        </p:txBody>
      </p:sp>
      <p:sp>
        <p:nvSpPr>
          <p:cNvPr id="8" name="Rectangle 7"/>
          <p:cNvSpPr/>
          <p:nvPr/>
        </p:nvSpPr>
        <p:spPr>
          <a:xfrm>
            <a:off x="1110343" y="4198119"/>
            <a:ext cx="10055296" cy="144655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dirty="0" smtClean="0">
                <a:ln/>
                <a:solidFill>
                  <a:schemeClr val="accent3"/>
                </a:solidFill>
              </a:rPr>
              <a:t>We just have 4 questions we would like you to answer:</a:t>
            </a:r>
            <a:endParaRPr lang="en-US" sz="4400" b="1" cap="none" spc="0" dirty="0">
              <a:ln/>
              <a:solidFill>
                <a:schemeClr val="accent3"/>
              </a:solidFill>
              <a:effectLst/>
            </a:endParaRPr>
          </a:p>
        </p:txBody>
      </p:sp>
    </p:spTree>
    <p:extLst>
      <p:ext uri="{BB962C8B-B14F-4D97-AF65-F5344CB8AC3E}">
        <p14:creationId xmlns:p14="http://schemas.microsoft.com/office/powerpoint/2010/main" val="3824843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70475" y="3869534"/>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a:p>
        </p:txBody>
      </p:sp>
      <p:sp>
        <p:nvSpPr>
          <p:cNvPr id="8" name="Rectangle 7"/>
          <p:cNvSpPr/>
          <p:nvPr/>
        </p:nvSpPr>
        <p:spPr>
          <a:xfrm>
            <a:off x="899051" y="4482559"/>
            <a:ext cx="10055296" cy="76944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cap="none" spc="0" dirty="0" smtClean="0">
                <a:ln/>
                <a:solidFill>
                  <a:schemeClr val="accent3"/>
                </a:solidFill>
                <a:effectLst/>
              </a:rPr>
              <a:t>1. What does youth work mean to you?</a:t>
            </a:r>
            <a:endParaRPr lang="en-US" sz="4400" b="1" cap="none" spc="0" dirty="0">
              <a:ln/>
              <a:solidFill>
                <a:schemeClr val="accent3"/>
              </a:solidFill>
              <a:effectLst/>
            </a:endParaRPr>
          </a:p>
        </p:txBody>
      </p:sp>
    </p:spTree>
    <p:extLst>
      <p:ext uri="{BB962C8B-B14F-4D97-AF65-F5344CB8AC3E}">
        <p14:creationId xmlns:p14="http://schemas.microsoft.com/office/powerpoint/2010/main" val="14316650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70475" y="3869534"/>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a:p>
        </p:txBody>
      </p:sp>
      <p:sp>
        <p:nvSpPr>
          <p:cNvPr id="8" name="Rectangle 7"/>
          <p:cNvSpPr/>
          <p:nvPr/>
        </p:nvSpPr>
        <p:spPr>
          <a:xfrm>
            <a:off x="899051" y="4482559"/>
            <a:ext cx="10055296" cy="76944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dirty="0" smtClean="0">
                <a:ln/>
                <a:solidFill>
                  <a:schemeClr val="accent3"/>
                </a:solidFill>
              </a:rPr>
              <a:t>2. What does youth work offer you now?</a:t>
            </a:r>
            <a:endParaRPr lang="en-US" sz="4400" b="1" cap="none" spc="0" dirty="0">
              <a:ln/>
              <a:solidFill>
                <a:schemeClr val="accent3"/>
              </a:solidFill>
              <a:effectLst/>
            </a:endParaRPr>
          </a:p>
        </p:txBody>
      </p:sp>
    </p:spTree>
    <p:extLst>
      <p:ext uri="{BB962C8B-B14F-4D97-AF65-F5344CB8AC3E}">
        <p14:creationId xmlns:p14="http://schemas.microsoft.com/office/powerpoint/2010/main" val="4184401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70475" y="3869534"/>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a:p>
        </p:txBody>
      </p:sp>
      <p:sp>
        <p:nvSpPr>
          <p:cNvPr id="8" name="Rectangle 7"/>
          <p:cNvSpPr/>
          <p:nvPr/>
        </p:nvSpPr>
        <p:spPr>
          <a:xfrm>
            <a:off x="899051" y="4482559"/>
            <a:ext cx="10055296" cy="738664"/>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200" b="1" dirty="0" smtClean="0">
                <a:ln/>
                <a:solidFill>
                  <a:schemeClr val="accent3"/>
                </a:solidFill>
              </a:rPr>
              <a:t>3. What would you like youth work to offer?</a:t>
            </a:r>
            <a:endParaRPr lang="en-US" sz="4200" b="1" cap="none" spc="0" dirty="0">
              <a:ln/>
              <a:solidFill>
                <a:schemeClr val="accent3"/>
              </a:solidFill>
              <a:effectLst/>
            </a:endParaRPr>
          </a:p>
        </p:txBody>
      </p:sp>
    </p:spTree>
    <p:extLst>
      <p:ext uri="{BB962C8B-B14F-4D97-AF65-F5344CB8AC3E}">
        <p14:creationId xmlns:p14="http://schemas.microsoft.com/office/powerpoint/2010/main" val="10427206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70475" y="3869534"/>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a:p>
        </p:txBody>
      </p:sp>
      <p:sp>
        <p:nvSpPr>
          <p:cNvPr id="8" name="Rectangle 7"/>
          <p:cNvSpPr/>
          <p:nvPr/>
        </p:nvSpPr>
        <p:spPr>
          <a:xfrm>
            <a:off x="880191" y="4295712"/>
            <a:ext cx="10055296" cy="1384995"/>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200" b="1" dirty="0" smtClean="0">
                <a:ln/>
                <a:solidFill>
                  <a:schemeClr val="accent3"/>
                </a:solidFill>
              </a:rPr>
              <a:t>4. How do you want to be involved in shaping youth work? </a:t>
            </a:r>
            <a:endParaRPr lang="en-US" sz="4200" b="1" cap="none" spc="0" dirty="0">
              <a:ln/>
              <a:solidFill>
                <a:schemeClr val="accent3"/>
              </a:solidFill>
              <a:effectLst/>
            </a:endParaRPr>
          </a:p>
        </p:txBody>
      </p:sp>
    </p:spTree>
    <p:extLst>
      <p:ext uri="{BB962C8B-B14F-4D97-AF65-F5344CB8AC3E}">
        <p14:creationId xmlns:p14="http://schemas.microsoft.com/office/powerpoint/2010/main" val="18581188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62604" t="32031" r="11771" b="34636"/>
          <a:stretch/>
        </p:blipFill>
        <p:spPr>
          <a:xfrm>
            <a:off x="2361435" y="424543"/>
            <a:ext cx="7092808" cy="3690567"/>
          </a:xfrm>
          <a:prstGeom prst="rect">
            <a:avLst/>
          </a:prstGeom>
        </p:spPr>
      </p:pic>
      <p:sp>
        <p:nvSpPr>
          <p:cNvPr id="3" name="Content Placeholder 2"/>
          <p:cNvSpPr txBox="1">
            <a:spLocks/>
          </p:cNvSpPr>
          <p:nvPr/>
        </p:nvSpPr>
        <p:spPr>
          <a:xfrm>
            <a:off x="650039" y="4867280"/>
            <a:ext cx="10515600" cy="665389"/>
          </a:xfrm>
          <a:prstGeom prst="rect">
            <a:avLst/>
          </a:prstGeom>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3600" dirty="0" smtClean="0">
                <a:effectLst>
                  <a:outerShdw blurRad="38100" dist="38100" dir="2700000" algn="tl">
                    <a:srgbClr val="000000">
                      <a:alpha val="43137"/>
                    </a:srgbClr>
                  </a:outerShdw>
                </a:effectLst>
                <a:latin typeface="Gill Sans Ultra Bold" panose="020B0A02020104020203" pitchFamily="34" charset="0"/>
              </a:rPr>
              <a:t> </a:t>
            </a:r>
          </a:p>
          <a:p>
            <a:r>
              <a:rPr lang="en-GB" sz="3600" dirty="0" smtClean="0">
                <a:effectLst>
                  <a:outerShdw blurRad="38100" dist="38100" dir="2700000" algn="tl">
                    <a:srgbClr val="000000">
                      <a:alpha val="43137"/>
                    </a:srgbClr>
                  </a:outerShdw>
                </a:effectLst>
                <a:latin typeface="Gill Sans Ultra Bold" panose="020B0A02020104020203" pitchFamily="34" charset="0"/>
              </a:rPr>
              <a:t> </a:t>
            </a:r>
            <a:endParaRPr lang="en-GB" sz="3600" dirty="0">
              <a:effectLst>
                <a:outerShdw blurRad="38100" dist="38100" dir="2700000" algn="tl">
                  <a:srgbClr val="000000">
                    <a:alpha val="43137"/>
                  </a:srgbClr>
                </a:outerShdw>
              </a:effectLst>
              <a:latin typeface="Gill Sans Ultra Bold" panose="020B0A02020104020203" pitchFamily="34" charset="0"/>
            </a:endParaRPr>
          </a:p>
        </p:txBody>
      </p:sp>
      <p:sp>
        <p:nvSpPr>
          <p:cNvPr id="4" name="Rectangle 3"/>
          <p:cNvSpPr/>
          <p:nvPr/>
        </p:nvSpPr>
        <p:spPr>
          <a:xfrm>
            <a:off x="880191" y="3884922"/>
            <a:ext cx="10494211" cy="2237352"/>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GB" sz="7200" dirty="0" smtClean="0">
              <a:solidFill>
                <a:schemeClr val="tx1"/>
              </a:solidFill>
              <a:latin typeface="Mistral" panose="03090702030407020403" pitchFamily="66" charset="0"/>
            </a:endParaRPr>
          </a:p>
          <a:p>
            <a:pPr algn="ctr"/>
            <a:r>
              <a:rPr lang="en-GB" sz="7200" dirty="0" smtClean="0">
                <a:solidFill>
                  <a:schemeClr val="tx1"/>
                </a:solidFill>
                <a:latin typeface="Mistral" panose="03090702030407020403" pitchFamily="66" charset="0"/>
              </a:rPr>
              <a:t>Thank you</a:t>
            </a:r>
          </a:p>
          <a:p>
            <a:pPr algn="ctr"/>
            <a:endParaRPr lang="en-GB" sz="7200" dirty="0">
              <a:solidFill>
                <a:schemeClr val="tx1"/>
              </a:solidFill>
              <a:latin typeface="Berlin Sans FB Demi" panose="020E0802020502020306" pitchFamily="34" charset="0"/>
            </a:endParaRPr>
          </a:p>
        </p:txBody>
      </p:sp>
    </p:spTree>
    <p:extLst>
      <p:ext uri="{BB962C8B-B14F-4D97-AF65-F5344CB8AC3E}">
        <p14:creationId xmlns:p14="http://schemas.microsoft.com/office/powerpoint/2010/main" val="34119407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14506686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TotalTime>
  <Words>614</Words>
  <Application>Microsoft Office PowerPoint</Application>
  <PresentationFormat>Custom</PresentationFormat>
  <Paragraphs>78</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Pembrokeshire County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Hudd, Nick</dc:creator>
  <cp:lastModifiedBy>DavidS Hughes</cp:lastModifiedBy>
  <cp:revision>23</cp:revision>
  <dcterms:created xsi:type="dcterms:W3CDTF">2018-10-30T13:01:59Z</dcterms:created>
  <dcterms:modified xsi:type="dcterms:W3CDTF">2018-12-06T11:16:53Z</dcterms:modified>
</cp:coreProperties>
</file>